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56" r:id="rId32"/>
    <p:sldId id="288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Rg st="1" end="3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>
      <p:cViewPr varScale="1">
        <p:scale>
          <a:sx n="155" d="100"/>
          <a:sy n="155" d="100"/>
        </p:scale>
        <p:origin x="199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8D3220-AA31-4718-BD27-B26B7F2969CC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EA2BF0-4484-4988-A883-DBA4A89A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39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EF37D6-A3EC-496D-854C-2241FF7DD112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F1BB0-B7FB-45CE-8CB9-DBF4056F92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1BB0-B7FB-45CE-8CB9-DBF4056F92D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1286FCD-997B-4035-BB95-6D2DA0390017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8593D9-A2B5-4D15-A2C0-D3F448A7FB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biblestudytools.com/ecclesiastes/4-10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3246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2</a:t>
            </a: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8768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Price:  $200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1066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2013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01 TabWeaving 2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2216191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17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0" y="4800600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 $200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3716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10 Tab Weav 17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752600"/>
            <a:ext cx="193882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62200" y="4800600"/>
            <a:ext cx="40947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$200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4478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11 TabWeav 18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524000"/>
            <a:ext cx="2015084" cy="2971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478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18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19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286000" y="4724400"/>
            <a:ext cx="40705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$200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2954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12 Tab Weav 19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76400"/>
            <a:ext cx="212824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1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Weaving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22</a:t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</a:b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0" y="4724400"/>
            <a:ext cx="40705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7" name="Picture 6" descr="01 MxdMediaWeav 22 2018 Rvs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1779074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9800" y="12954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2018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Weaving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15</a:t>
            </a:r>
          </a:p>
          <a:p>
            <a:pPr algn="ctr"/>
            <a:endParaRPr lang="en-US" sz="4000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95600" y="4724400"/>
            <a:ext cx="3276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10.5”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9" name="Picture 8" descr="MxdMedWeav 15 2015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676400"/>
            <a:ext cx="1524000" cy="29360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7086600" cy="7069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Creation Date:  2015</a:t>
            </a:r>
            <a:endParaRPr lang="en-US" dirty="0">
              <a:latin typeface="Palatino Linotyp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23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4876800"/>
            <a:ext cx="53527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10.5”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143000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2014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MxdMedWeav 23 2014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1600200"/>
            <a:ext cx="133239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124200" y="48006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10.5”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1234" y="457200"/>
            <a:ext cx="6145016" cy="7228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Mixed Media Weaving 12</a:t>
            </a:r>
          </a:p>
        </p:txBody>
      </p:sp>
      <p:pic>
        <p:nvPicPr>
          <p:cNvPr id="7" name="Picture 6" descr="Mxd Media Weav 12 2014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00200"/>
            <a:ext cx="1548122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12954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2018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1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11</a:t>
            </a:r>
          </a:p>
          <a:p>
            <a:pPr algn="ctr"/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  <a:p>
            <a:endParaRPr lang="en-US" sz="4000" b="1" dirty="0" smtClean="0"/>
          </a:p>
          <a:p>
            <a:endParaRPr lang="en-US" sz="40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0" y="4800600"/>
            <a:ext cx="320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10.5”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02 MxdMedWeav 11  2015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676400"/>
            <a:ext cx="1472225" cy="304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14478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2018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6145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10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124200" y="47244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10.5”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295400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2015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MxdMedWeav 10 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600200"/>
            <a:ext cx="125154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21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4876800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Mixed Media Weaving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24” Tall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12” Wide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1.5” Deep</a:t>
            </a: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Sale Value: $350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295400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2015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9" name="Picture 8" descr="MxdMedia Weav 21 2015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167834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89192" cy="1143000"/>
          </a:xfrm>
        </p:spPr>
        <p:txBody>
          <a:bodyPr/>
          <a:lstStyle/>
          <a:p>
            <a:r>
              <a:rPr lang="en-US" b="1" dirty="0" smtClean="0">
                <a:latin typeface="Palatino Linotype" pitchFamily="18" charset="0"/>
              </a:rPr>
              <a:t>Tablet Weaving 4</a:t>
            </a:r>
            <a:endParaRPr lang="en-US" b="1" dirty="0">
              <a:latin typeface="Palatino Linotyp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1430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pple Chancery" pitchFamily="66" charset="0"/>
              </a:rPr>
              <a:t>Creation Date:  2013</a:t>
            </a:r>
            <a:endParaRPr lang="en-US" b="1" dirty="0">
              <a:latin typeface="Apple Chancer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724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lang="en-US" sz="2000" dirty="0" smtClean="0">
              <a:latin typeface="Palatino Linotyp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lang="en-US" sz="2000" dirty="0" smtClean="0">
              <a:latin typeface="Palatino Linotype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cs typeface="Arial" pitchFamily="34" charset="0"/>
              </a:rPr>
              <a:t>Sale Value: $200 </a:t>
            </a:r>
            <a:r>
              <a:rPr lang="en-US" sz="2000" dirty="0" smtClean="0">
                <a:latin typeface="Palatino Linotyp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7" descr="02 TabWeav 4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24000"/>
            <a:ext cx="206964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19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971800" y="4800600"/>
            <a:ext cx="2819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219200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2015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Mixed Media Weav 19 2015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00200"/>
            <a:ext cx="152346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16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95600" y="47244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1219200"/>
            <a:ext cx="2424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2017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MxdMedWeav 17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600200"/>
            <a:ext cx="166427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588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4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819400" y="48768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219200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2018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xdMedWeav 4 2018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76400"/>
            <a:ext cx="175580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588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3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971800" y="47244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295400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2019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MxdMedWeav 3 2019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1917008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6086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5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971800" y="4876800"/>
            <a:ext cx="2895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447800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2019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9" name="Picture 8" descr="MxMedWeav 5 2019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1665265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18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95600" y="48006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0" y="1219200"/>
            <a:ext cx="2417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2015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xdMedWeav 18 2015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752600"/>
            <a:ext cx="156766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17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95600" y="47244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219200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2017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xdMedWeav 17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447800"/>
            <a:ext cx="166427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15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743200" y="4800600"/>
            <a:ext cx="3429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371600"/>
            <a:ext cx="2427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2018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xdMedWeav 15 2018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161215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81000"/>
            <a:ext cx="588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6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19400" y="4572000"/>
            <a:ext cx="28442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219200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2019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ixedMedWeav 6 2019RV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447800"/>
            <a:ext cx="179604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33400"/>
            <a:ext cx="5888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95600" y="47244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24”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12” Wide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1.5”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Deep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$350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371600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2019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MixedMedWeav 6 2019RVS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524000"/>
            <a:ext cx="179604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11</a:t>
            </a: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62200" y="45720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cs typeface="Arial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Sale Value: $200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21920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2013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03 TabWeaving 11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0200"/>
            <a:ext cx="199306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61450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Mixed Media Weaving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20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1295400"/>
            <a:ext cx="2440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2019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4572000"/>
            <a:ext cx="4572000" cy="1724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Mixed Media Weaving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24” Tall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12” Wide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1.5” Deep</a:t>
            </a:r>
          </a:p>
          <a:p>
            <a:pPr algn="ctr">
              <a:lnSpc>
                <a:spcPct val="107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Sale Price:  $350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</p:txBody>
      </p:sp>
      <p:pic>
        <p:nvPicPr>
          <p:cNvPr id="8" name="Picture 7" descr="MxdMediaWEav 20 2019 RV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4788" y="1424473"/>
            <a:ext cx="1697397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"/>
            <a:ext cx="68580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Apple Chancery" pitchFamily="66" charset="0"/>
              </a:rPr>
              <a:t>“One Can Help the Other”</a:t>
            </a:r>
            <a:r>
              <a:rPr lang="en-US" sz="3100" dirty="0" smtClean="0">
                <a:latin typeface="Apple Chancery" pitchFamily="66" charset="0"/>
              </a:rPr>
              <a:t/>
            </a:r>
            <a:br>
              <a:rPr lang="en-US" sz="3100" dirty="0" smtClean="0">
                <a:latin typeface="Apple Chancery" pitchFamily="66" charset="0"/>
              </a:rPr>
            </a:br>
            <a:r>
              <a:rPr lang="en-US" sz="2200" dirty="0" smtClean="0">
                <a:latin typeface="Palatino Linotype" pitchFamily="18" charset="0"/>
                <a:cs typeface="Adobe Arabic" pitchFamily="18" charset="-78"/>
              </a:rPr>
              <a:t>The title of this show comes from </a:t>
            </a:r>
            <a:r>
              <a:rPr lang="en-US" sz="2200" dirty="0" smtClean="0">
                <a:latin typeface="Palatino Linotype" pitchFamily="18" charset="0"/>
                <a:cs typeface="Adobe Arabic" pitchFamily="18" charset="-78"/>
                <a:hlinkClick r:id="rId2"/>
              </a:rPr>
              <a:t>Ecclesiastes 4:10 </a:t>
            </a:r>
            <a:r>
              <a:rPr lang="en-US" sz="2200" dirty="0" smtClean="0">
                <a:latin typeface="Palatino Linotype" pitchFamily="18" charset="0"/>
                <a:cs typeface="Adobe Arabic" pitchFamily="18" charset="-78"/>
              </a:rPr>
              <a:t/>
            </a:r>
            <a:br>
              <a:rPr lang="en-US" sz="2200" dirty="0" smtClean="0">
                <a:latin typeface="Palatino Linotype" pitchFamily="18" charset="0"/>
                <a:cs typeface="Adobe Arabic" pitchFamily="18" charset="-78"/>
              </a:rPr>
            </a:br>
            <a:r>
              <a:rPr lang="en-US" sz="2200" dirty="0" smtClean="0">
                <a:latin typeface="Palatino Linotype" pitchFamily="18" charset="0"/>
                <a:cs typeface="Adobe Arabic" pitchFamily="18" charset="-78"/>
              </a:rPr>
              <a:t>“If either of them falls down, one can help the other up.</a:t>
            </a:r>
            <a:br>
              <a:rPr lang="en-US" sz="2200" dirty="0" smtClean="0">
                <a:latin typeface="Palatino Linotype" pitchFamily="18" charset="0"/>
                <a:cs typeface="Adobe Arabic" pitchFamily="18" charset="-78"/>
              </a:rPr>
            </a:br>
            <a:r>
              <a:rPr lang="en-US" sz="2200" dirty="0" smtClean="0">
                <a:latin typeface="Palatino Linotype" pitchFamily="18" charset="0"/>
                <a:cs typeface="Adobe Arabic" pitchFamily="18" charset="-78"/>
              </a:rPr>
              <a:t>But pity anyone who falls and has no one to help them up.”</a:t>
            </a:r>
            <a:r>
              <a:rPr lang="en-US" sz="2200" dirty="0" smtClean="0">
                <a:latin typeface="Palatino Linotype" pitchFamily="18" charset="0"/>
              </a:rPr>
              <a:t/>
            </a:r>
            <a:br>
              <a:rPr lang="en-US" sz="2200" dirty="0" smtClean="0">
                <a:latin typeface="Palatino Linotype" pitchFamily="18" charset="0"/>
              </a:rPr>
            </a:br>
            <a:endParaRPr lang="en-US" sz="2200" dirty="0"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2895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Come Visit</a:t>
            </a:r>
          </a:p>
          <a:p>
            <a:pPr algn="ctr"/>
            <a:r>
              <a:rPr lang="en-US" b="1" dirty="0" smtClean="0">
                <a:solidFill>
                  <a:srgbClr val="884106"/>
                </a:solidFill>
                <a:latin typeface="Apple Chancery" pitchFamily="66" charset="0"/>
              </a:rPr>
              <a:t>William Keith’s </a:t>
            </a:r>
            <a:r>
              <a:rPr lang="en-US" b="1" dirty="0" smtClean="0">
                <a:solidFill>
                  <a:srgbClr val="884106"/>
                </a:solidFill>
                <a:latin typeface="Apple Chancery" pitchFamily="66" charset="0"/>
              </a:rPr>
              <a:t>Art </a:t>
            </a:r>
            <a:r>
              <a:rPr lang="en-US" b="1" dirty="0" smtClean="0">
                <a:solidFill>
                  <a:srgbClr val="884106"/>
                </a:solidFill>
                <a:latin typeface="Apple Chancery" pitchFamily="66" charset="0"/>
              </a:rPr>
              <a:t>Exhibit </a:t>
            </a:r>
          </a:p>
          <a:p>
            <a:pPr algn="ctr"/>
            <a: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  <a:t>At the ArtReach Gallery in Watson Hall</a:t>
            </a:r>
          </a:p>
          <a:p>
            <a:pPr algn="ctr"/>
            <a: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  <a:t>Of Lovers Lane United Methodist Church</a:t>
            </a:r>
          </a:p>
          <a:p>
            <a:pPr algn="ctr"/>
            <a: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  <a:t>9200 Inwood Rd., Dallas, TX 75220</a:t>
            </a:r>
            <a:b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</a:br>
            <a: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  <a:t/>
            </a:r>
            <a:br>
              <a:rPr lang="en-US" sz="1900" b="1" dirty="0" smtClean="0">
                <a:solidFill>
                  <a:srgbClr val="884106"/>
                </a:solidFill>
                <a:latin typeface="Apple Chancery" pitchFamily="66" charset="0"/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Sponsored by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The Visual Arts Committee of the </a:t>
            </a:r>
          </a:p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dobe Arabic" pitchFamily="18" charset="-78"/>
                <a:cs typeface="Adobe Arabic" pitchFamily="18" charset="-78"/>
              </a:rPr>
              <a:t>Lovers Lane United Methodist Church Foundation</a:t>
            </a: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algn="ctr"/>
            <a:endParaRPr lang="en-US" b="1" dirty="0">
              <a:solidFill>
                <a:schemeClr val="tx2">
                  <a:lumMod val="75000"/>
                </a:schemeClr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Picture 3" descr="ArtReach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867400"/>
            <a:ext cx="1600200" cy="491151"/>
          </a:xfrm>
          <a:prstGeom prst="rect">
            <a:avLst/>
          </a:prstGeom>
        </p:spPr>
      </p:pic>
      <p:pic>
        <p:nvPicPr>
          <p:cNvPr id="5" name="Picture 4" descr="LLUMC Foundation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2340" y="5715001"/>
            <a:ext cx="2040972" cy="6435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19600"/>
            <a:ext cx="6934200" cy="2209800"/>
          </a:xfrm>
          <a:ln w="19050">
            <a:noFill/>
          </a:ln>
        </p:spPr>
        <p:txBody>
          <a:bodyPr>
            <a:normAutofit fontScale="90000"/>
          </a:bodyPr>
          <a:lstStyle/>
          <a:p>
            <a:pPr rtl="1">
              <a:lnSpc>
                <a:spcPts val="1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300" dirty="0" smtClean="0"/>
              <a:t>The ArtReach </a:t>
            </a:r>
            <a:r>
              <a:rPr lang="en-US" sz="1300" dirty="0" smtClean="0"/>
              <a:t>Gallery</a:t>
            </a:r>
            <a:br>
              <a:rPr lang="en-US" sz="1300" dirty="0" smtClean="0"/>
            </a:br>
            <a:r>
              <a:rPr lang="en-US" sz="1300" dirty="0" smtClean="0"/>
              <a:t>Sponsored </a:t>
            </a:r>
            <a:r>
              <a:rPr lang="en-US" sz="1300" dirty="0" smtClean="0"/>
              <a:t>by the Visual Arts Committee </a:t>
            </a:r>
            <a:r>
              <a:rPr lang="en-US" sz="1300" dirty="0" smtClean="0"/>
              <a:t>of</a:t>
            </a:r>
            <a:br>
              <a:rPr lang="en-US" sz="1300" dirty="0" smtClean="0"/>
            </a:br>
            <a:r>
              <a:rPr lang="en-US" sz="1300" dirty="0" smtClean="0"/>
              <a:t>the </a:t>
            </a:r>
            <a:r>
              <a:rPr lang="en-US" sz="1300" dirty="0" smtClean="0"/>
              <a:t>Lovers Lane Foundation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 </a:t>
            </a:r>
            <a:r>
              <a:rPr lang="en-US" sz="2400" b="1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143000" y="609600"/>
            <a:ext cx="6781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See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something you like? </a:t>
            </a:r>
            <a:b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/>
            </a:r>
            <a:b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sz="1900" b="1" dirty="0" smtClean="0">
                <a:solidFill>
                  <a:prstClr val="black"/>
                </a:solidFill>
                <a:ea typeface="+mj-ea"/>
                <a:cs typeface="+mj-cs"/>
              </a:rPr>
              <a:t>If </a:t>
            </a:r>
            <a:r>
              <a:rPr lang="en-US" sz="1900" b="1" dirty="0" smtClean="0">
                <a:solidFill>
                  <a:prstClr val="black"/>
                </a:solidFill>
                <a:ea typeface="+mj-ea"/>
                <a:cs typeface="+mj-cs"/>
              </a:rPr>
              <a:t>you are interested in purchasing a piece of artwork, please contact Paul Ditto, Executive Director of the Lovers Lane Foundation </a:t>
            </a:r>
          </a:p>
          <a:p>
            <a:pPr algn="ctr"/>
            <a:r>
              <a:rPr lang="en-US" sz="1900" b="1" dirty="0" smtClean="0">
                <a:solidFill>
                  <a:prstClr val="black"/>
                </a:solidFill>
                <a:ea typeface="+mj-ea"/>
                <a:cs typeface="+mj-cs"/>
              </a:rPr>
              <a:t>214-706-9561 or email him at </a:t>
            </a:r>
            <a:r>
              <a:rPr lang="en-US" sz="1900" b="1" dirty="0" smtClean="0">
                <a:solidFill>
                  <a:srgbClr val="005A9E"/>
                </a:solidFill>
                <a:ea typeface="+mj-ea"/>
                <a:cs typeface="+mj-cs"/>
              </a:rPr>
              <a:t>pditto@llumc.org</a:t>
            </a:r>
            <a:r>
              <a:rPr lang="en-US" sz="1900" dirty="0" smtClean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n-US" sz="1900" dirty="0" smtClean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b="1" dirty="0" smtClean="0">
                <a:solidFill>
                  <a:prstClr val="black"/>
                </a:solidFill>
              </a:rPr>
              <a:t/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sz="1200" b="1" dirty="0" smtClean="0">
                <a:solidFill>
                  <a:prstClr val="black"/>
                </a:solidFill>
              </a:rPr>
              <a:t>For all </a:t>
            </a:r>
            <a:r>
              <a:rPr lang="en-US" sz="1200" b="1" dirty="0" smtClean="0">
                <a:solidFill>
                  <a:prstClr val="black"/>
                </a:solidFill>
              </a:rPr>
              <a:t>purchases, </a:t>
            </a:r>
            <a:r>
              <a:rPr lang="en-US" sz="1200" b="1" dirty="0" smtClean="0">
                <a:solidFill>
                  <a:prstClr val="black"/>
                </a:solidFill>
              </a:rPr>
              <a:t>8.025% is added for Sales Tax.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25% of the sale proceeds will go to the Visual Arts Endowment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of the Lovers Lane Foundation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and the artist will receive 75% of the sale proceeds </a:t>
            </a:r>
            <a:r>
              <a:rPr lang="en-US" sz="1200" b="1" dirty="0" smtClean="0">
                <a:solidFill>
                  <a:prstClr val="black"/>
                </a:solidFill>
              </a:rPr>
              <a:t/>
            </a:r>
            <a:br>
              <a:rPr lang="en-US" sz="1200" b="1" dirty="0" smtClean="0">
                <a:solidFill>
                  <a:prstClr val="black"/>
                </a:solidFill>
              </a:rPr>
            </a:br>
            <a:endParaRPr lang="en-US" sz="1200" b="1" dirty="0" smtClean="0">
              <a:solidFill>
                <a:prstClr val="black"/>
              </a:solidFill>
            </a:endParaRP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Purchased Pieces can be picked up on 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November 19 (not sooner)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/>
            </a:r>
            <a:br>
              <a:rPr lang="en-US" sz="1400" b="1" dirty="0" smtClean="0">
                <a:solidFill>
                  <a:prstClr val="black"/>
                </a:solidFill>
              </a:rPr>
            </a:br>
            <a:r>
              <a:rPr lang="en-US" sz="1400" b="1" dirty="0" smtClean="0">
                <a:solidFill>
                  <a:prstClr val="black"/>
                </a:solidFill>
              </a:rPr>
              <a:t>If you require it shipped, let us know and we will get you estimate of the shipping cost</a:t>
            </a:r>
          </a:p>
          <a:p>
            <a:pPr algn="ctr"/>
            <a:endParaRPr lang="en-US" dirty="0"/>
          </a:p>
        </p:txBody>
      </p:sp>
      <p:pic>
        <p:nvPicPr>
          <p:cNvPr id="7" name="Picture 6" descr="ArtReach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28600"/>
            <a:ext cx="1600200" cy="491151"/>
          </a:xfrm>
          <a:prstGeom prst="rect">
            <a:avLst/>
          </a:prstGeom>
        </p:spPr>
      </p:pic>
      <p:pic>
        <p:nvPicPr>
          <p:cNvPr id="8" name="Picture 7" descr="LLUMC Foundation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5181600"/>
            <a:ext cx="2901084" cy="914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7391400" cy="1143000"/>
          </a:xfrm>
        </p:spPr>
        <p:txBody>
          <a:bodyPr/>
          <a:lstStyle/>
          <a:p>
            <a:r>
              <a:rPr lang="en-US" b="1" dirty="0">
                <a:latin typeface="Palatino Linotype" pitchFamily="18" charset="0"/>
              </a:rPr>
              <a:t>Tablet Weaving 12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62200" y="4724400"/>
            <a:ext cx="40947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$200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99060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pple Chancery" pitchFamily="66" charset="0"/>
              </a:rPr>
              <a:t>Creation Date:  2013</a:t>
            </a:r>
            <a:endParaRPr lang="en-US" sz="2000" b="1" dirty="0">
              <a:latin typeface="Apple Chancery" pitchFamily="66" charset="0"/>
            </a:endParaRPr>
          </a:p>
        </p:txBody>
      </p:sp>
      <p:pic>
        <p:nvPicPr>
          <p:cNvPr id="6" name="Picture 5" descr="04 TabWeav 12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524000"/>
            <a:ext cx="187603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91400" cy="11430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13</a:t>
            </a: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06680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pple Chancery" pitchFamily="66" charset="0"/>
              </a:rPr>
              <a:t>Creation Date:  2013</a:t>
            </a:r>
            <a:endParaRPr lang="en-US" sz="2000" b="1" dirty="0">
              <a:latin typeface="Apple Chancer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572000"/>
            <a:ext cx="4572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Mixed Media Weaving and Wood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14.5” Tall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9” Wide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7/8” Deep</a:t>
            </a: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Sale Value: $200</a:t>
            </a:r>
          </a:p>
          <a:p>
            <a:pPr algn="ctr">
              <a:lnSpc>
                <a:spcPct val="107000"/>
              </a:lnSpc>
            </a:pPr>
            <a:endParaRPr lang="en-US" dirty="0">
              <a:ea typeface="Calibri"/>
              <a:cs typeface="Arial"/>
            </a:endParaRPr>
          </a:p>
        </p:txBody>
      </p:sp>
      <p:pic>
        <p:nvPicPr>
          <p:cNvPr id="8" name="Picture 7" descr="05 TabWeav13 201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1845501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-152400"/>
            <a:ext cx="7406640" cy="1371600"/>
          </a:xfrm>
        </p:spPr>
        <p:txBody>
          <a:bodyPr/>
          <a:lstStyle/>
          <a:p>
            <a:r>
              <a:rPr lang="en-US" b="1" dirty="0">
                <a:latin typeface="Palatino Linotype" pitchFamily="18" charset="0"/>
              </a:rPr>
              <a:t>Tablet Weaving 14</a:t>
            </a:r>
            <a:endParaRPr lang="en-US" dirty="0">
              <a:latin typeface="Palatino Linotyp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29540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pple Chancery" pitchFamily="66" charset="0"/>
              </a:rPr>
              <a:t>Creation Date:  2013</a:t>
            </a:r>
            <a:endParaRPr lang="en-US" sz="2000" b="1" dirty="0">
              <a:latin typeface="Apple Chancer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724400"/>
            <a:ext cx="4572000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Mixed Media Weaving and Wood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14.5” Tall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9” Wide</a:t>
            </a:r>
            <a:endParaRPr lang="en-US" dirty="0" smtClean="0"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7/8” Deep</a:t>
            </a:r>
          </a:p>
          <a:p>
            <a:pPr algn="ctr">
              <a:lnSpc>
                <a:spcPct val="107000"/>
              </a:lnSpc>
            </a:pPr>
            <a:r>
              <a:rPr lang="en-US" b="1" dirty="0" smtClean="0">
                <a:latin typeface="Palatino Linotype" pitchFamily="18" charset="0"/>
                <a:ea typeface="Calibri"/>
                <a:cs typeface="Arial"/>
              </a:rPr>
              <a:t>Sale Value: $200</a:t>
            </a:r>
          </a:p>
          <a:p>
            <a:pPr algn="ctr">
              <a:lnSpc>
                <a:spcPct val="107000"/>
              </a:lnSpc>
            </a:pPr>
            <a:endParaRPr lang="en-US" dirty="0">
              <a:latin typeface="Palatino Linotype" pitchFamily="18" charset="0"/>
              <a:ea typeface="Calibri"/>
              <a:cs typeface="Arial"/>
            </a:endParaRPr>
          </a:p>
        </p:txBody>
      </p:sp>
      <p:pic>
        <p:nvPicPr>
          <p:cNvPr id="8" name="Picture 7" descr="06 TabWeav14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600200"/>
            <a:ext cx="1985186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048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+mj-ea"/>
                <a:cs typeface="+mj-cs"/>
              </a:rPr>
              <a:t>Tablet Weaving 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11430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724400"/>
            <a:ext cx="4572000" cy="15741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Mixed Media Weaving and Wood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14.5” Tall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9” Wide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  <a:ea typeface="Calibri"/>
              <a:cs typeface="Arial"/>
            </a:endParaRPr>
          </a:p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/>
                <a:cs typeface="Arial"/>
              </a:rPr>
              <a:t>7/8” Deep</a:t>
            </a:r>
          </a:p>
          <a:p>
            <a:pPr algn="ctr">
              <a:lnSpc>
                <a:spcPct val="107000"/>
              </a:lnSpc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/>
              </a:rPr>
              <a:t>Sale Value: $200</a:t>
            </a:r>
            <a:endParaRPr lang="en-US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8" name="Picture 7" descr="07 TabWeav 15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600200"/>
            <a:ext cx="2006162" cy="29718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5943600" cy="838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04800"/>
            <a:ext cx="4887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16</a:t>
            </a:r>
            <a:endParaRPr lang="en-US" sz="44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362200" y="4648200"/>
            <a:ext cx="4495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$200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9800" y="1143000"/>
            <a:ext cx="2438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2012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7" name="Picture 6" descr="08 TabWeav 16 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600200"/>
            <a:ext cx="2127636" cy="29718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6263640" cy="70690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Tablet Weaving 20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57400" y="4648200"/>
            <a:ext cx="4572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Mixed Media Weaving and Wood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14.5” Tall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Palatino Linotype" pitchFamily="18" charset="0"/>
                <a:ea typeface="Calibri" pitchFamily="34" charset="0"/>
                <a:cs typeface="Arial" pitchFamily="34" charset="0"/>
              </a:rPr>
              <a:t>9” Wide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7/8” Deep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ea typeface="Calibri" pitchFamily="34" charset="0"/>
                <a:cs typeface="Arial" pitchFamily="34" charset="0"/>
              </a:rPr>
              <a:t>Sale Value: $200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1143000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pple Chancery" pitchFamily="66" charset="0"/>
              </a:rPr>
              <a:t>Creation Date:  2013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pple Chancery" pitchFamily="66" charset="0"/>
            </a:endParaRPr>
          </a:p>
        </p:txBody>
      </p:sp>
      <p:pic>
        <p:nvPicPr>
          <p:cNvPr id="8" name="Picture 7" descr="09 TabWeav20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600200"/>
            <a:ext cx="2030398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1233</TotalTime>
  <Words>1005</Words>
  <Application>Microsoft Office PowerPoint</Application>
  <PresentationFormat>On-screen Show (4:3)</PresentationFormat>
  <Paragraphs>229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Arabic</vt:lpstr>
      <vt:lpstr>Apple Chancery</vt:lpstr>
      <vt:lpstr>Arial</vt:lpstr>
      <vt:lpstr>Calibri</vt:lpstr>
      <vt:lpstr>Gill Sans MT</vt:lpstr>
      <vt:lpstr>Palatino Linotype</vt:lpstr>
      <vt:lpstr>Verdana</vt:lpstr>
      <vt:lpstr>Wingdings 2</vt:lpstr>
      <vt:lpstr>Solstice</vt:lpstr>
      <vt:lpstr>Tablet Weaving 2</vt:lpstr>
      <vt:lpstr>Tablet Weaving 4</vt:lpstr>
      <vt:lpstr>Tablet Weaving 11</vt:lpstr>
      <vt:lpstr>Tablet Weaving 12</vt:lpstr>
      <vt:lpstr>Tablet Weaving 13</vt:lpstr>
      <vt:lpstr>Tablet Weaving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“One Can Help the Other” The title of this show comes from Ecclesiastes 4:10  “If either of them falls down, one can help the other up. But pity anyone who falls and has no one to help them up.” </vt:lpstr>
      <vt:lpstr>         The ArtReach Gallery Sponsored by the Visual Arts Committee of the Lovers Lane Foundation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“One Can Help the Other” The title of this show comes from Ecclesiastes 4:10 – “If either of them falls down, one can help the other up. But pity anyone who falls and has no one to help them up.”</dc:title>
  <dc:creator>Margaret Darphin Mall</dc:creator>
  <cp:lastModifiedBy>Paul Ditto</cp:lastModifiedBy>
  <cp:revision>77</cp:revision>
  <cp:lastPrinted>2020-09-29T18:18:14Z</cp:lastPrinted>
  <dcterms:created xsi:type="dcterms:W3CDTF">2020-07-25T20:55:58Z</dcterms:created>
  <dcterms:modified xsi:type="dcterms:W3CDTF">2020-10-09T16:34:51Z</dcterms:modified>
</cp:coreProperties>
</file>